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692000" cx="7560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368">
          <p15:clr>
            <a:srgbClr val="747775"/>
          </p15:clr>
        </p15:guide>
        <p15:guide id="2" pos="238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368" orient="horz"/>
        <p:guide pos="238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342963bc2_0_96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342963bc2_0_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istockphoto-1421948749-612x612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72213" y="8632870"/>
            <a:ext cx="257225" cy="257225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/>
          <p:nvPr/>
        </p:nvSpPr>
        <p:spPr>
          <a:xfrm>
            <a:off x="-678550" y="-1288882"/>
            <a:ext cx="3631200" cy="2714400"/>
          </a:xfrm>
          <a:prstGeom prst="ellipse">
            <a:avLst/>
          </a:prstGeom>
          <a:solidFill>
            <a:srgbClr val="E9AD6E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B45F06"/>
              </a:solidFill>
              <a:highlight>
                <a:srgbClr val="B45F06"/>
              </a:highlight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6309508" y="6823024"/>
            <a:ext cx="4104300" cy="3998100"/>
          </a:xfrm>
          <a:prstGeom prst="ellipse">
            <a:avLst/>
          </a:prstGeom>
          <a:solidFill>
            <a:schemeClr val="lt1"/>
          </a:solidFill>
          <a:ln cap="flat" cmpd="sng" w="114300">
            <a:solidFill>
              <a:srgbClr val="FCE5C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3"/>
          <p:cNvSpPr/>
          <p:nvPr/>
        </p:nvSpPr>
        <p:spPr>
          <a:xfrm>
            <a:off x="6831767" y="7405324"/>
            <a:ext cx="2841000" cy="2833500"/>
          </a:xfrm>
          <a:prstGeom prst="ellipse">
            <a:avLst/>
          </a:prstGeom>
          <a:solidFill>
            <a:schemeClr val="lt1"/>
          </a:solidFill>
          <a:ln cap="flat" cmpd="sng" w="114300">
            <a:solidFill>
              <a:srgbClr val="FCE5C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13"/>
          <p:cNvSpPr txBox="1"/>
          <p:nvPr/>
        </p:nvSpPr>
        <p:spPr>
          <a:xfrm>
            <a:off x="201647" y="146825"/>
            <a:ext cx="4236600" cy="84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3600">
                <a:solidFill>
                  <a:schemeClr val="accent2"/>
                </a:solidFill>
                <a:latin typeface="Trebuchet MS"/>
                <a:ea typeface="Trebuchet MS"/>
                <a:cs typeface="Trebuchet MS"/>
                <a:sym typeface="Trebuchet MS"/>
              </a:rPr>
              <a:t>SELINE HAN</a:t>
            </a:r>
            <a:endParaRPr b="1" sz="3600">
              <a:solidFill>
                <a:schemeClr val="accent2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238348" y="721028"/>
            <a:ext cx="3193200" cy="6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20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BABYSITTER</a:t>
            </a:r>
            <a:endParaRPr b="1" sz="20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3713869" y="626275"/>
            <a:ext cx="9000" cy="9735600"/>
          </a:xfrm>
          <a:prstGeom prst="straightConnector1">
            <a:avLst/>
          </a:prstGeom>
          <a:noFill/>
          <a:ln cap="flat" cmpd="sng" w="38100">
            <a:solidFill>
              <a:srgbClr val="B7B7B7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 rot="-5400000">
            <a:off x="1600588" y="7250097"/>
            <a:ext cx="483900" cy="3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>
                <a:solidFill>
                  <a:srgbClr val="B7B7B7"/>
                </a:solidFill>
              </a:rPr>
              <a:t>l</a:t>
            </a:r>
            <a:endParaRPr sz="3000">
              <a:solidFill>
                <a:srgbClr val="B7B7B7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>
                <a:solidFill>
                  <a:srgbClr val="B7B7B7"/>
                </a:solidFill>
              </a:rPr>
              <a:t>i</a:t>
            </a:r>
            <a:endParaRPr sz="3000">
              <a:solidFill>
                <a:srgbClr val="B7B7B7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>
                <a:solidFill>
                  <a:srgbClr val="B7B7B7"/>
                </a:solidFill>
              </a:rPr>
              <a:t>i</a:t>
            </a:r>
            <a:endParaRPr sz="3000">
              <a:solidFill>
                <a:srgbClr val="B7B7B7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>
                <a:solidFill>
                  <a:srgbClr val="B7B7B7"/>
                </a:solidFill>
              </a:rPr>
              <a:t>i</a:t>
            </a:r>
            <a:endParaRPr sz="3000">
              <a:solidFill>
                <a:srgbClr val="B7B7B7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>
                <a:solidFill>
                  <a:srgbClr val="B7B7B7"/>
                </a:solidFill>
              </a:rPr>
              <a:t>i</a:t>
            </a:r>
            <a:endParaRPr sz="3000">
              <a:solidFill>
                <a:srgbClr val="B7B7B7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>
                <a:solidFill>
                  <a:srgbClr val="B7B7B7"/>
                </a:solidFill>
              </a:rPr>
              <a:t>i</a:t>
            </a:r>
            <a:endParaRPr sz="3000">
              <a:solidFill>
                <a:srgbClr val="B7B7B7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>
                <a:solidFill>
                  <a:srgbClr val="B7B7B7"/>
                </a:solidFill>
              </a:rPr>
              <a:t>i</a:t>
            </a:r>
            <a:endParaRPr sz="3000">
              <a:solidFill>
                <a:srgbClr val="B7B7B7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>
                <a:solidFill>
                  <a:srgbClr val="B7B7B7"/>
                </a:solidFill>
              </a:rPr>
              <a:t>i</a:t>
            </a:r>
            <a:endParaRPr sz="3000">
              <a:solidFill>
                <a:srgbClr val="B7B7B7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rgbClr val="B7B7B7"/>
              </a:solidFill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79986" y="9256007"/>
            <a:ext cx="1065600" cy="6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3000">
                <a:solidFill>
                  <a:srgbClr val="B45F06"/>
                </a:solidFill>
                <a:latin typeface="Trebuchet MS"/>
                <a:ea typeface="Trebuchet MS"/>
                <a:cs typeface="Trebuchet MS"/>
                <a:sym typeface="Trebuchet MS"/>
              </a:rPr>
              <a:t>VISA</a:t>
            </a:r>
            <a:endParaRPr b="1" sz="3000">
              <a:solidFill>
                <a:srgbClr val="B45F06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63" name="Google Shape;63;p13"/>
          <p:cNvSpPr txBox="1"/>
          <p:nvPr/>
        </p:nvSpPr>
        <p:spPr>
          <a:xfrm>
            <a:off x="55967" y="3569918"/>
            <a:ext cx="2272200" cy="6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3000">
                <a:solidFill>
                  <a:srgbClr val="B45F06"/>
                </a:solidFill>
                <a:latin typeface="Trebuchet MS"/>
                <a:ea typeface="Trebuchet MS"/>
                <a:cs typeface="Trebuchet MS"/>
                <a:sym typeface="Trebuchet MS"/>
              </a:rPr>
              <a:t>EDUCATION</a:t>
            </a:r>
            <a:endParaRPr b="1" sz="3000">
              <a:solidFill>
                <a:srgbClr val="B45F06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64" name="Google Shape;64;p13"/>
          <p:cNvSpPr txBox="1"/>
          <p:nvPr/>
        </p:nvSpPr>
        <p:spPr>
          <a:xfrm>
            <a:off x="74317" y="6450730"/>
            <a:ext cx="1360200" cy="6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3000">
                <a:solidFill>
                  <a:srgbClr val="B45F06"/>
                </a:solidFill>
                <a:latin typeface="Trebuchet MS"/>
                <a:ea typeface="Trebuchet MS"/>
                <a:cs typeface="Trebuchet MS"/>
                <a:sym typeface="Trebuchet MS"/>
              </a:rPr>
              <a:t>SKILLS</a:t>
            </a:r>
            <a:endParaRPr b="1" sz="3000">
              <a:solidFill>
                <a:srgbClr val="B45F06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3803200" y="585909"/>
            <a:ext cx="2127600" cy="6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3000">
                <a:solidFill>
                  <a:srgbClr val="B45F06"/>
                </a:solidFill>
                <a:latin typeface="Trebuchet MS"/>
                <a:ea typeface="Trebuchet MS"/>
                <a:cs typeface="Trebuchet MS"/>
                <a:sym typeface="Trebuchet MS"/>
              </a:rPr>
              <a:t>PROFILE</a:t>
            </a:r>
            <a:endParaRPr b="1" sz="3000">
              <a:solidFill>
                <a:srgbClr val="B45F06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66" name="Google Shape;66;p13"/>
          <p:cNvSpPr txBox="1"/>
          <p:nvPr/>
        </p:nvSpPr>
        <p:spPr>
          <a:xfrm>
            <a:off x="3812125" y="4680554"/>
            <a:ext cx="2637900" cy="6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3000">
                <a:solidFill>
                  <a:srgbClr val="B45F06"/>
                </a:solidFill>
                <a:latin typeface="Trebuchet MS"/>
                <a:ea typeface="Trebuchet MS"/>
                <a:cs typeface="Trebuchet MS"/>
                <a:sym typeface="Trebuchet MS"/>
              </a:rPr>
              <a:t>EXPERIENCE</a:t>
            </a:r>
            <a:endParaRPr b="1" sz="3000">
              <a:solidFill>
                <a:srgbClr val="B45F06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67" name="Google Shape;67;p13"/>
          <p:cNvSpPr txBox="1"/>
          <p:nvPr/>
        </p:nvSpPr>
        <p:spPr>
          <a:xfrm>
            <a:off x="149842" y="9709337"/>
            <a:ext cx="3336900" cy="84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1800">
                <a:solidFill>
                  <a:srgbClr val="666666"/>
                </a:solidFill>
              </a:rPr>
              <a:t>WORKING HOLIDAY VISA</a:t>
            </a:r>
            <a:endParaRPr b="1" sz="1800">
              <a:solidFill>
                <a:srgbClr val="666666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1800">
                <a:solidFill>
                  <a:srgbClr val="666666"/>
                </a:solidFill>
              </a:rPr>
              <a:t>Valid til JUL 2026</a:t>
            </a:r>
            <a:endParaRPr b="1" sz="1800">
              <a:solidFill>
                <a:srgbClr val="666666"/>
              </a:solidFill>
            </a:endParaRPr>
          </a:p>
        </p:txBody>
      </p:sp>
      <p:sp>
        <p:nvSpPr>
          <p:cNvPr id="68" name="Google Shape;68;p13"/>
          <p:cNvSpPr txBox="1"/>
          <p:nvPr/>
        </p:nvSpPr>
        <p:spPr>
          <a:xfrm>
            <a:off x="149850" y="8190677"/>
            <a:ext cx="1907700" cy="48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2000">
                <a:solidFill>
                  <a:srgbClr val="666666"/>
                </a:solidFill>
              </a:rPr>
              <a:t>Language</a:t>
            </a:r>
            <a:endParaRPr b="1" sz="2000">
              <a:solidFill>
                <a:srgbClr val="666666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66666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666666"/>
              </a:solidFill>
            </a:endParaRPr>
          </a:p>
        </p:txBody>
      </p:sp>
      <p:sp>
        <p:nvSpPr>
          <p:cNvPr id="69" name="Google Shape;69;p13"/>
          <p:cNvSpPr txBox="1"/>
          <p:nvPr/>
        </p:nvSpPr>
        <p:spPr>
          <a:xfrm>
            <a:off x="3858225" y="1039393"/>
            <a:ext cx="3631200" cy="336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1800">
                <a:solidFill>
                  <a:srgbClr val="666666"/>
                </a:solidFill>
              </a:rPr>
              <a:t>Versatile and people-oriented professional with experience </a:t>
            </a:r>
            <a:endParaRPr b="1" sz="1800">
              <a:solidFill>
                <a:srgbClr val="666666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1800">
                <a:solidFill>
                  <a:srgbClr val="666666"/>
                </a:solidFill>
              </a:rPr>
              <a:t>as </a:t>
            </a:r>
            <a:r>
              <a:rPr b="1" lang="zh-TW" sz="1800">
                <a:solidFill>
                  <a:srgbClr val="666666"/>
                </a:solidFill>
              </a:rPr>
              <a:t>a </a:t>
            </a:r>
            <a:r>
              <a:rPr b="1" lang="zh-TW" sz="1800">
                <a:solidFill>
                  <a:srgbClr val="666666"/>
                </a:solidFill>
              </a:rPr>
              <a:t>teacher in Taiwan.</a:t>
            </a:r>
            <a:endParaRPr b="1" sz="1800">
              <a:solidFill>
                <a:srgbClr val="666666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1800">
                <a:solidFill>
                  <a:srgbClr val="666666"/>
                </a:solidFill>
              </a:rPr>
              <a:t>Skilled in communication and problem-solving, with a strong passion for caring for children and learning from new challenges.</a:t>
            </a:r>
            <a:endParaRPr b="1" sz="1800">
              <a:solidFill>
                <a:srgbClr val="666666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1800">
                <a:solidFill>
                  <a:srgbClr val="666666"/>
                </a:solidFill>
              </a:rPr>
              <a:t>Plus, I'm available to start immediately.</a:t>
            </a:r>
            <a:endParaRPr b="1" sz="1800">
              <a:solidFill>
                <a:srgbClr val="66666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666666"/>
              </a:solidFill>
            </a:endParaRPr>
          </a:p>
        </p:txBody>
      </p:sp>
      <p:sp>
        <p:nvSpPr>
          <p:cNvPr id="70" name="Google Shape;70;p13"/>
          <p:cNvSpPr txBox="1"/>
          <p:nvPr/>
        </p:nvSpPr>
        <p:spPr>
          <a:xfrm rot="-5400000">
            <a:off x="5397625" y="2471345"/>
            <a:ext cx="483900" cy="3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>
                <a:solidFill>
                  <a:srgbClr val="B7B7B7"/>
                </a:solidFill>
              </a:rPr>
              <a:t>l</a:t>
            </a:r>
            <a:endParaRPr sz="3000">
              <a:solidFill>
                <a:srgbClr val="B7B7B7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>
                <a:solidFill>
                  <a:srgbClr val="B7B7B7"/>
                </a:solidFill>
              </a:rPr>
              <a:t>i</a:t>
            </a:r>
            <a:endParaRPr sz="3000">
              <a:solidFill>
                <a:srgbClr val="B7B7B7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>
                <a:solidFill>
                  <a:srgbClr val="B7B7B7"/>
                </a:solidFill>
              </a:rPr>
              <a:t>i</a:t>
            </a:r>
            <a:endParaRPr sz="3000">
              <a:solidFill>
                <a:srgbClr val="B7B7B7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>
                <a:solidFill>
                  <a:srgbClr val="B7B7B7"/>
                </a:solidFill>
              </a:rPr>
              <a:t>i</a:t>
            </a:r>
            <a:endParaRPr sz="3000">
              <a:solidFill>
                <a:srgbClr val="B7B7B7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>
                <a:solidFill>
                  <a:srgbClr val="B7B7B7"/>
                </a:solidFill>
              </a:rPr>
              <a:t>i</a:t>
            </a:r>
            <a:endParaRPr sz="3000">
              <a:solidFill>
                <a:srgbClr val="B7B7B7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>
                <a:solidFill>
                  <a:srgbClr val="B7B7B7"/>
                </a:solidFill>
              </a:rPr>
              <a:t>i</a:t>
            </a:r>
            <a:endParaRPr sz="3000">
              <a:solidFill>
                <a:srgbClr val="B7B7B7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>
                <a:solidFill>
                  <a:srgbClr val="B7B7B7"/>
                </a:solidFill>
              </a:rPr>
              <a:t>i</a:t>
            </a:r>
            <a:endParaRPr sz="3000">
              <a:solidFill>
                <a:srgbClr val="B7B7B7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>
                <a:solidFill>
                  <a:srgbClr val="B7B7B7"/>
                </a:solidFill>
              </a:rPr>
              <a:t>i</a:t>
            </a:r>
            <a:endParaRPr sz="3000">
              <a:solidFill>
                <a:srgbClr val="B7B7B7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rgbClr val="B7B7B7"/>
              </a:solidFill>
            </a:endParaRPr>
          </a:p>
        </p:txBody>
      </p:sp>
      <p:sp>
        <p:nvSpPr>
          <p:cNvPr id="71" name="Google Shape;71;p13"/>
          <p:cNvSpPr txBox="1"/>
          <p:nvPr/>
        </p:nvSpPr>
        <p:spPr>
          <a:xfrm>
            <a:off x="3812125" y="5191670"/>
            <a:ext cx="2841000" cy="84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2000">
                <a:solidFill>
                  <a:srgbClr val="666666"/>
                </a:solidFill>
              </a:rPr>
              <a:t>Kindergarten Teacher</a:t>
            </a:r>
            <a:endParaRPr b="1" sz="2000">
              <a:solidFill>
                <a:srgbClr val="666666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2000">
                <a:solidFill>
                  <a:srgbClr val="666666"/>
                </a:solidFill>
              </a:rPr>
              <a:t>APR 2022 - MAR 2025</a:t>
            </a:r>
            <a:endParaRPr b="1" sz="2000">
              <a:solidFill>
                <a:srgbClr val="666666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66666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666666"/>
              </a:solidFill>
            </a:endParaRPr>
          </a:p>
        </p:txBody>
      </p:sp>
      <p:sp>
        <p:nvSpPr>
          <p:cNvPr id="72" name="Google Shape;72;p13"/>
          <p:cNvSpPr txBox="1"/>
          <p:nvPr/>
        </p:nvSpPr>
        <p:spPr>
          <a:xfrm>
            <a:off x="3901675" y="5897002"/>
            <a:ext cx="3475800" cy="208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1800">
                <a:solidFill>
                  <a:srgbClr val="999999"/>
                </a:solidFill>
              </a:rPr>
              <a:t>Cared for children who are 1 year old to 6 years old. Taught basic cognitive skills and daily self-care, feeding, and changing diapers.</a:t>
            </a:r>
            <a:endParaRPr b="1" sz="1800">
              <a:solidFill>
                <a:srgbClr val="999999"/>
              </a:solidFill>
            </a:endParaRPr>
          </a:p>
        </p:txBody>
      </p:sp>
      <p:pic>
        <p:nvPicPr>
          <p:cNvPr id="73" name="Google Shape;73;p13" title="istockphoto-1093459474-612x612.jpg"/>
          <p:cNvPicPr preferRelativeResize="0"/>
          <p:nvPr/>
        </p:nvPicPr>
        <p:blipFill rotWithShape="1">
          <a:blip r:embed="rId4">
            <a:alphaModFix/>
          </a:blip>
          <a:srcRect b="78792" l="40277" r="50655" t="4920"/>
          <a:stretch/>
        </p:blipFill>
        <p:spPr>
          <a:xfrm>
            <a:off x="208746" y="2644584"/>
            <a:ext cx="379625" cy="483939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13" title="istockphoto-1093459474-612x612.jpg"/>
          <p:cNvPicPr preferRelativeResize="0"/>
          <p:nvPr/>
        </p:nvPicPr>
        <p:blipFill rotWithShape="1">
          <a:blip r:embed="rId4">
            <a:alphaModFix/>
          </a:blip>
          <a:srcRect b="79830" l="26560" r="62402" t="7404"/>
          <a:stretch/>
        </p:blipFill>
        <p:spPr>
          <a:xfrm>
            <a:off x="105120" y="2272377"/>
            <a:ext cx="513500" cy="444524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13" title="istockphoto-1093459474-612x612.jpg"/>
          <p:cNvPicPr preferRelativeResize="0"/>
          <p:nvPr/>
        </p:nvPicPr>
        <p:blipFill rotWithShape="1">
          <a:blip r:embed="rId4">
            <a:alphaModFix/>
          </a:blip>
          <a:srcRect b="77745" l="4606" r="86326" t="4985"/>
          <a:stretch/>
        </p:blipFill>
        <p:spPr>
          <a:xfrm>
            <a:off x="208759" y="1850060"/>
            <a:ext cx="379613" cy="483900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13"/>
          <p:cNvSpPr txBox="1"/>
          <p:nvPr/>
        </p:nvSpPr>
        <p:spPr>
          <a:xfrm>
            <a:off x="31771" y="1338943"/>
            <a:ext cx="2127600" cy="6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3000">
                <a:solidFill>
                  <a:srgbClr val="B45F06"/>
                </a:solidFill>
                <a:latin typeface="Trebuchet MS"/>
                <a:ea typeface="Trebuchet MS"/>
                <a:cs typeface="Trebuchet MS"/>
                <a:sym typeface="Trebuchet MS"/>
              </a:rPr>
              <a:t>CONTACT</a:t>
            </a:r>
            <a:endParaRPr b="1" sz="3000">
              <a:solidFill>
                <a:srgbClr val="B45F06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77" name="Google Shape;77;p13"/>
          <p:cNvSpPr txBox="1"/>
          <p:nvPr/>
        </p:nvSpPr>
        <p:spPr>
          <a:xfrm>
            <a:off x="585012" y="1850056"/>
            <a:ext cx="1776000" cy="48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1900">
                <a:solidFill>
                  <a:srgbClr val="666666"/>
                </a:solidFill>
              </a:rPr>
              <a:t>0478 194 094</a:t>
            </a:r>
            <a:endParaRPr b="1" sz="1900">
              <a:solidFill>
                <a:srgbClr val="666666"/>
              </a:solidFill>
            </a:endParaRPr>
          </a:p>
        </p:txBody>
      </p:sp>
      <p:sp>
        <p:nvSpPr>
          <p:cNvPr id="78" name="Google Shape;78;p13"/>
          <p:cNvSpPr txBox="1"/>
          <p:nvPr/>
        </p:nvSpPr>
        <p:spPr>
          <a:xfrm>
            <a:off x="566672" y="2619750"/>
            <a:ext cx="2757000" cy="84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1900">
                <a:solidFill>
                  <a:srgbClr val="666666"/>
                </a:solidFill>
              </a:rPr>
              <a:t>13 Portulaca St.</a:t>
            </a:r>
            <a:endParaRPr b="1" sz="1900">
              <a:solidFill>
                <a:srgbClr val="666666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1900">
                <a:solidFill>
                  <a:srgbClr val="666666"/>
                </a:solidFill>
              </a:rPr>
              <a:t>Macgregor QLD 4109</a:t>
            </a:r>
            <a:endParaRPr b="1" sz="1900">
              <a:solidFill>
                <a:srgbClr val="66666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900">
              <a:solidFill>
                <a:srgbClr val="666666"/>
              </a:solidFill>
            </a:endParaRPr>
          </a:p>
        </p:txBody>
      </p:sp>
      <p:sp>
        <p:nvSpPr>
          <p:cNvPr id="79" name="Google Shape;79;p13"/>
          <p:cNvSpPr txBox="1"/>
          <p:nvPr/>
        </p:nvSpPr>
        <p:spPr>
          <a:xfrm>
            <a:off x="585012" y="2217346"/>
            <a:ext cx="3019200" cy="48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1900">
                <a:solidFill>
                  <a:srgbClr val="666666"/>
                </a:solidFill>
              </a:rPr>
              <a:t>seline0724@gmail.com</a:t>
            </a:r>
            <a:endParaRPr b="1" sz="1900">
              <a:solidFill>
                <a:srgbClr val="666666"/>
              </a:solidFill>
            </a:endParaRPr>
          </a:p>
        </p:txBody>
      </p:sp>
      <p:sp>
        <p:nvSpPr>
          <p:cNvPr id="80" name="Google Shape;80;p13"/>
          <p:cNvSpPr txBox="1"/>
          <p:nvPr/>
        </p:nvSpPr>
        <p:spPr>
          <a:xfrm rot="-5400000">
            <a:off x="1600610" y="1414606"/>
            <a:ext cx="483900" cy="3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>
                <a:solidFill>
                  <a:srgbClr val="B7B7B7"/>
                </a:solidFill>
              </a:rPr>
              <a:t>l</a:t>
            </a:r>
            <a:endParaRPr sz="3000">
              <a:solidFill>
                <a:srgbClr val="B7B7B7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>
                <a:solidFill>
                  <a:srgbClr val="B7B7B7"/>
                </a:solidFill>
              </a:rPr>
              <a:t>i</a:t>
            </a:r>
            <a:endParaRPr sz="3000">
              <a:solidFill>
                <a:srgbClr val="B7B7B7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>
                <a:solidFill>
                  <a:srgbClr val="B7B7B7"/>
                </a:solidFill>
              </a:rPr>
              <a:t>i</a:t>
            </a:r>
            <a:endParaRPr sz="3000">
              <a:solidFill>
                <a:srgbClr val="B7B7B7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>
                <a:solidFill>
                  <a:srgbClr val="B7B7B7"/>
                </a:solidFill>
              </a:rPr>
              <a:t>i</a:t>
            </a:r>
            <a:endParaRPr sz="3000">
              <a:solidFill>
                <a:srgbClr val="B7B7B7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>
                <a:solidFill>
                  <a:srgbClr val="B7B7B7"/>
                </a:solidFill>
              </a:rPr>
              <a:t>i</a:t>
            </a:r>
            <a:endParaRPr sz="3000">
              <a:solidFill>
                <a:srgbClr val="B7B7B7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>
                <a:solidFill>
                  <a:srgbClr val="B7B7B7"/>
                </a:solidFill>
              </a:rPr>
              <a:t>i</a:t>
            </a:r>
            <a:endParaRPr sz="3000">
              <a:solidFill>
                <a:srgbClr val="B7B7B7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>
                <a:solidFill>
                  <a:srgbClr val="B7B7B7"/>
                </a:solidFill>
              </a:rPr>
              <a:t>i</a:t>
            </a:r>
            <a:endParaRPr sz="3000">
              <a:solidFill>
                <a:srgbClr val="B7B7B7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>
                <a:solidFill>
                  <a:srgbClr val="B7B7B7"/>
                </a:solidFill>
              </a:rPr>
              <a:t>i</a:t>
            </a:r>
            <a:endParaRPr sz="3000">
              <a:solidFill>
                <a:srgbClr val="B7B7B7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rgbClr val="B7B7B7"/>
              </a:solidFill>
            </a:endParaRPr>
          </a:p>
        </p:txBody>
      </p:sp>
      <p:sp>
        <p:nvSpPr>
          <p:cNvPr id="81" name="Google Shape;81;p13"/>
          <p:cNvSpPr txBox="1"/>
          <p:nvPr/>
        </p:nvSpPr>
        <p:spPr>
          <a:xfrm>
            <a:off x="110450" y="4015732"/>
            <a:ext cx="3582600" cy="84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2000">
                <a:solidFill>
                  <a:srgbClr val="666666"/>
                </a:solidFill>
              </a:rPr>
              <a:t>Intensive English Course -</a:t>
            </a:r>
            <a:endParaRPr b="1" sz="2000">
              <a:solidFill>
                <a:srgbClr val="666666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2000">
                <a:solidFill>
                  <a:srgbClr val="666666"/>
                </a:solidFill>
              </a:rPr>
              <a:t>Intermediate</a:t>
            </a:r>
            <a:endParaRPr b="1" sz="2000">
              <a:solidFill>
                <a:srgbClr val="666666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66666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666666"/>
              </a:solidFill>
            </a:endParaRPr>
          </a:p>
        </p:txBody>
      </p:sp>
      <p:sp>
        <p:nvSpPr>
          <p:cNvPr id="82" name="Google Shape;82;p13"/>
          <p:cNvSpPr txBox="1"/>
          <p:nvPr/>
        </p:nvSpPr>
        <p:spPr>
          <a:xfrm>
            <a:off x="253687" y="4685655"/>
            <a:ext cx="3019200" cy="72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1800">
                <a:solidFill>
                  <a:srgbClr val="999999"/>
                </a:solidFill>
              </a:rPr>
              <a:t>ALS Language School</a:t>
            </a:r>
            <a:endParaRPr b="1" sz="1800">
              <a:solidFill>
                <a:srgbClr val="99999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1800">
                <a:solidFill>
                  <a:srgbClr val="999999"/>
                </a:solidFill>
              </a:rPr>
              <a:t>JUL 2025 - SEP 2025</a:t>
            </a:r>
            <a:endParaRPr b="1" sz="1800">
              <a:solidFill>
                <a:srgbClr val="99999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99999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999999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999999"/>
              </a:solidFill>
            </a:endParaRPr>
          </a:p>
        </p:txBody>
      </p:sp>
      <p:sp>
        <p:nvSpPr>
          <p:cNvPr id="83" name="Google Shape;83;p13"/>
          <p:cNvSpPr txBox="1"/>
          <p:nvPr/>
        </p:nvSpPr>
        <p:spPr>
          <a:xfrm>
            <a:off x="91682" y="5282793"/>
            <a:ext cx="3631200" cy="44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2000">
                <a:solidFill>
                  <a:srgbClr val="666666"/>
                </a:solidFill>
              </a:rPr>
              <a:t>Department of Social Work</a:t>
            </a:r>
            <a:endParaRPr b="1" sz="2000">
              <a:solidFill>
                <a:srgbClr val="666666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66666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666666"/>
              </a:solidFill>
            </a:endParaRPr>
          </a:p>
        </p:txBody>
      </p:sp>
      <p:sp>
        <p:nvSpPr>
          <p:cNvPr id="84" name="Google Shape;84;p13"/>
          <p:cNvSpPr txBox="1"/>
          <p:nvPr/>
        </p:nvSpPr>
        <p:spPr>
          <a:xfrm>
            <a:off x="256637" y="5628426"/>
            <a:ext cx="2841000" cy="72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1800">
                <a:solidFill>
                  <a:srgbClr val="999999"/>
                </a:solidFill>
              </a:rPr>
              <a:t>Tunghai University</a:t>
            </a:r>
            <a:endParaRPr b="1" sz="1800">
              <a:solidFill>
                <a:srgbClr val="99999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1800">
                <a:solidFill>
                  <a:srgbClr val="999999"/>
                </a:solidFill>
              </a:rPr>
              <a:t>SEP 2016 - JUN 2020</a:t>
            </a:r>
            <a:endParaRPr b="1" sz="1800">
              <a:solidFill>
                <a:srgbClr val="999999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999999"/>
              </a:solidFill>
            </a:endParaRPr>
          </a:p>
        </p:txBody>
      </p:sp>
      <p:sp>
        <p:nvSpPr>
          <p:cNvPr id="85" name="Google Shape;85;p13"/>
          <p:cNvSpPr txBox="1"/>
          <p:nvPr/>
        </p:nvSpPr>
        <p:spPr>
          <a:xfrm rot="-5400000">
            <a:off x="1599265" y="4400446"/>
            <a:ext cx="483900" cy="3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>
                <a:solidFill>
                  <a:srgbClr val="B7B7B7"/>
                </a:solidFill>
              </a:rPr>
              <a:t>l</a:t>
            </a:r>
            <a:endParaRPr sz="3000">
              <a:solidFill>
                <a:srgbClr val="B7B7B7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>
                <a:solidFill>
                  <a:srgbClr val="B7B7B7"/>
                </a:solidFill>
              </a:rPr>
              <a:t>i</a:t>
            </a:r>
            <a:endParaRPr sz="3000">
              <a:solidFill>
                <a:srgbClr val="B7B7B7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>
                <a:solidFill>
                  <a:srgbClr val="B7B7B7"/>
                </a:solidFill>
              </a:rPr>
              <a:t>i</a:t>
            </a:r>
            <a:endParaRPr sz="3000">
              <a:solidFill>
                <a:srgbClr val="B7B7B7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>
                <a:solidFill>
                  <a:srgbClr val="B7B7B7"/>
                </a:solidFill>
              </a:rPr>
              <a:t>i</a:t>
            </a:r>
            <a:endParaRPr sz="3000">
              <a:solidFill>
                <a:srgbClr val="B7B7B7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>
                <a:solidFill>
                  <a:srgbClr val="B7B7B7"/>
                </a:solidFill>
              </a:rPr>
              <a:t>i</a:t>
            </a:r>
            <a:endParaRPr sz="3000">
              <a:solidFill>
                <a:srgbClr val="B7B7B7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>
                <a:solidFill>
                  <a:srgbClr val="B7B7B7"/>
                </a:solidFill>
              </a:rPr>
              <a:t>i</a:t>
            </a:r>
            <a:endParaRPr sz="3000">
              <a:solidFill>
                <a:srgbClr val="B7B7B7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>
                <a:solidFill>
                  <a:srgbClr val="B7B7B7"/>
                </a:solidFill>
              </a:rPr>
              <a:t>i</a:t>
            </a:r>
            <a:endParaRPr sz="3000">
              <a:solidFill>
                <a:srgbClr val="B7B7B7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>
                <a:solidFill>
                  <a:srgbClr val="B7B7B7"/>
                </a:solidFill>
              </a:rPr>
              <a:t>i</a:t>
            </a:r>
            <a:endParaRPr sz="3000">
              <a:solidFill>
                <a:srgbClr val="B7B7B7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rgbClr val="B7B7B7"/>
              </a:solidFill>
            </a:endParaRPr>
          </a:p>
        </p:txBody>
      </p:sp>
      <p:sp>
        <p:nvSpPr>
          <p:cNvPr id="86" name="Google Shape;86;p13"/>
          <p:cNvSpPr txBox="1"/>
          <p:nvPr/>
        </p:nvSpPr>
        <p:spPr>
          <a:xfrm>
            <a:off x="123477" y="6910426"/>
            <a:ext cx="1776000" cy="48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2000">
                <a:solidFill>
                  <a:srgbClr val="666666"/>
                </a:solidFill>
              </a:rPr>
              <a:t>Professional</a:t>
            </a:r>
            <a:endParaRPr b="1" sz="2000">
              <a:solidFill>
                <a:srgbClr val="666666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66666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666666"/>
              </a:solidFill>
            </a:endParaRPr>
          </a:p>
        </p:txBody>
      </p:sp>
      <p:sp>
        <p:nvSpPr>
          <p:cNvPr id="87" name="Google Shape;87;p13"/>
          <p:cNvSpPr txBox="1"/>
          <p:nvPr/>
        </p:nvSpPr>
        <p:spPr>
          <a:xfrm>
            <a:off x="236825" y="7273680"/>
            <a:ext cx="2961600" cy="104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1800">
                <a:solidFill>
                  <a:srgbClr val="999999"/>
                </a:solidFill>
              </a:rPr>
              <a:t>。Communication</a:t>
            </a:r>
            <a:endParaRPr b="1" sz="1800">
              <a:solidFill>
                <a:srgbClr val="99999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1800">
                <a:solidFill>
                  <a:srgbClr val="999999"/>
                </a:solidFill>
              </a:rPr>
              <a:t>。Problem solving</a:t>
            </a:r>
            <a:endParaRPr b="1" sz="1800">
              <a:solidFill>
                <a:srgbClr val="99999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1800">
                <a:solidFill>
                  <a:srgbClr val="999999"/>
                </a:solidFill>
              </a:rPr>
              <a:t>。Time management</a:t>
            </a:r>
            <a:endParaRPr b="1" sz="1800">
              <a:solidFill>
                <a:srgbClr val="999999"/>
              </a:solidFill>
            </a:endParaRPr>
          </a:p>
        </p:txBody>
      </p:sp>
      <p:sp>
        <p:nvSpPr>
          <p:cNvPr id="88" name="Google Shape;88;p13"/>
          <p:cNvSpPr txBox="1"/>
          <p:nvPr/>
        </p:nvSpPr>
        <p:spPr>
          <a:xfrm>
            <a:off x="301498" y="8516336"/>
            <a:ext cx="1360200" cy="84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1800">
                <a:solidFill>
                  <a:srgbClr val="999999"/>
                </a:solidFill>
              </a:rPr>
              <a:t>English</a:t>
            </a:r>
            <a:endParaRPr b="1" sz="1800">
              <a:solidFill>
                <a:srgbClr val="99999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zh-TW" sz="1800">
                <a:solidFill>
                  <a:srgbClr val="999999"/>
                </a:solidFill>
              </a:rPr>
              <a:t>Mandarin</a:t>
            </a:r>
            <a:endParaRPr b="1" sz="1800">
              <a:solidFill>
                <a:srgbClr val="99999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99999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999999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99999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99999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999999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99999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99999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999999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99999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99999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999999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99999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99999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999999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999999"/>
              </a:solidFill>
            </a:endParaRPr>
          </a:p>
        </p:txBody>
      </p:sp>
      <p:pic>
        <p:nvPicPr>
          <p:cNvPr id="89" name="Google Shape;89;p13" title="istockphoto-1421948749-612x612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24234" y="8636913"/>
            <a:ext cx="257225" cy="257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3" title="istockphoto-1421948749-612x612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89751" y="8632238"/>
            <a:ext cx="257225" cy="257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3" title="istockphoto-1421948749-612x612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50897" y="8908492"/>
            <a:ext cx="257225" cy="257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3" title="istockphoto-1421948749-612x612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13335" y="8914175"/>
            <a:ext cx="257225" cy="257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3" title="istockphoto-1421948749-612x612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73659" y="8919712"/>
            <a:ext cx="257225" cy="257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3" title="istockphoto-1421948749-612x612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36097" y="8925395"/>
            <a:ext cx="257225" cy="257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3" title="istockphoto-1421948749-612x612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98535" y="8912739"/>
            <a:ext cx="257225" cy="257225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3"/>
          <p:cNvSpPr txBox="1"/>
          <p:nvPr/>
        </p:nvSpPr>
        <p:spPr>
          <a:xfrm>
            <a:off x="3817808" y="7563165"/>
            <a:ext cx="2841000" cy="84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2000">
                <a:solidFill>
                  <a:srgbClr val="666666"/>
                </a:solidFill>
              </a:rPr>
              <a:t>Babysitter</a:t>
            </a:r>
            <a:endParaRPr b="1" sz="2000">
              <a:solidFill>
                <a:srgbClr val="666666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2000">
                <a:solidFill>
                  <a:srgbClr val="666666"/>
                </a:solidFill>
              </a:rPr>
              <a:t>APR 2025 - JUN 2025</a:t>
            </a:r>
            <a:endParaRPr b="1" sz="2000">
              <a:solidFill>
                <a:srgbClr val="666666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66666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666666"/>
              </a:solidFill>
            </a:endParaRPr>
          </a:p>
        </p:txBody>
      </p:sp>
      <p:sp>
        <p:nvSpPr>
          <p:cNvPr id="97" name="Google Shape;97;p13"/>
          <p:cNvSpPr txBox="1"/>
          <p:nvPr/>
        </p:nvSpPr>
        <p:spPr>
          <a:xfrm>
            <a:off x="3907358" y="8250156"/>
            <a:ext cx="3475800" cy="208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1800">
                <a:solidFill>
                  <a:srgbClr val="999999"/>
                </a:solidFill>
              </a:rPr>
              <a:t>Home-visit services, including accompanying children to do puzzles and drawing, providing reading support, and feeding.</a:t>
            </a:r>
            <a:endParaRPr b="1" sz="1800">
              <a:solidFill>
                <a:srgbClr val="999999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